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Times New Roman Ultra-Bold" charset="1" panose="02030902070405020303"/>
      <p:regular r:id="rId17"/>
    </p:embeddedFont>
    <p:embeddedFont>
      <p:font typeface="Times New Roman Bold" charset="1" panose="02030802070405020303"/>
      <p:regular r:id="rId18"/>
    </p:embeddedFont>
    <p:embeddedFont>
      <p:font typeface="Times New Roman" charset="1" panose="020305020704050203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60.png" Type="http://schemas.openxmlformats.org/officeDocument/2006/relationships/image"/><Relationship Id="rId13" Target="../media/image61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4.png" Type="http://schemas.openxmlformats.org/officeDocument/2006/relationships/image"/><Relationship Id="rId7" Target="../media/image55.sv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84244">
            <a:off x="14610388" y="-3991070"/>
            <a:ext cx="7355224" cy="7982140"/>
          </a:xfrm>
          <a:custGeom>
            <a:avLst/>
            <a:gdLst/>
            <a:ahLst/>
            <a:cxnLst/>
            <a:rect r="r" b="b" t="t" l="l"/>
            <a:pathLst>
              <a:path h="7982140" w="7355224">
                <a:moveTo>
                  <a:pt x="0" y="0"/>
                </a:moveTo>
                <a:lnTo>
                  <a:pt x="7355224" y="0"/>
                </a:lnTo>
                <a:lnTo>
                  <a:pt x="7355224" y="7982140"/>
                </a:lnTo>
                <a:lnTo>
                  <a:pt x="0" y="7982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13858" y="8485442"/>
            <a:ext cx="3428636" cy="3603116"/>
          </a:xfrm>
          <a:custGeom>
            <a:avLst/>
            <a:gdLst/>
            <a:ahLst/>
            <a:cxnLst/>
            <a:rect r="r" b="b" t="t" l="l"/>
            <a:pathLst>
              <a:path h="3603116" w="3428636">
                <a:moveTo>
                  <a:pt x="0" y="0"/>
                </a:moveTo>
                <a:lnTo>
                  <a:pt x="3428636" y="0"/>
                </a:lnTo>
                <a:lnTo>
                  <a:pt x="3428636" y="3603116"/>
                </a:lnTo>
                <a:lnTo>
                  <a:pt x="0" y="3603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956723">
            <a:off x="-1856354" y="7200900"/>
            <a:ext cx="5770107" cy="4114800"/>
          </a:xfrm>
          <a:custGeom>
            <a:avLst/>
            <a:gdLst/>
            <a:ahLst/>
            <a:cxnLst/>
            <a:rect r="r" b="b" t="t" l="l"/>
            <a:pathLst>
              <a:path h="4114800" w="5770107">
                <a:moveTo>
                  <a:pt x="0" y="0"/>
                </a:moveTo>
                <a:lnTo>
                  <a:pt x="5770108" y="0"/>
                </a:lnTo>
                <a:lnTo>
                  <a:pt x="5770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93176" y="2980067"/>
            <a:ext cx="10905452" cy="5381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1D737A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PREZENTACJA WYNIKÓW</a:t>
            </a:r>
          </a:p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1D737A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AUTOEWALUACJI DZIAŁAŃ </a:t>
            </a:r>
          </a:p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1D737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Z </a:t>
            </a:r>
            <a:r>
              <a:rPr lang="en-US" sz="5999" b="true">
                <a:solidFill>
                  <a:srgbClr val="1D737A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PROMOCJI ZDROWIA</a:t>
            </a:r>
          </a:p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1D737A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W PRZEDSZKOLU NR 4</a:t>
            </a:r>
          </a:p>
          <a:p>
            <a:pPr algn="ctr">
              <a:lnSpc>
                <a:spcPts val="8399"/>
              </a:lnSpc>
            </a:pPr>
            <a:r>
              <a:rPr lang="en-US" b="true" sz="5999">
                <a:solidFill>
                  <a:srgbClr val="1D737A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W STALOWEJ WOLI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7946648">
            <a:off x="14072445" y="-722306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321824" y="8361695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924788" y="9371258"/>
            <a:ext cx="6438424" cy="689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Stalowa Wola 2024r.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4241777" cy="4133935"/>
          </a:xfrm>
          <a:custGeom>
            <a:avLst/>
            <a:gdLst/>
            <a:ahLst/>
            <a:cxnLst/>
            <a:rect r="r" b="b" t="t" l="l"/>
            <a:pathLst>
              <a:path h="4133935" w="4241777">
                <a:moveTo>
                  <a:pt x="0" y="0"/>
                </a:moveTo>
                <a:lnTo>
                  <a:pt x="4241777" y="0"/>
                </a:lnTo>
                <a:lnTo>
                  <a:pt x="4241777" y="4133935"/>
                </a:lnTo>
                <a:lnTo>
                  <a:pt x="0" y="4133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5964" y="6818765"/>
            <a:ext cx="3029328" cy="4114800"/>
          </a:xfrm>
          <a:custGeom>
            <a:avLst/>
            <a:gdLst/>
            <a:ahLst/>
            <a:cxnLst/>
            <a:rect r="r" b="b" t="t" l="l"/>
            <a:pathLst>
              <a:path h="4114800" w="3029328">
                <a:moveTo>
                  <a:pt x="0" y="0"/>
                </a:moveTo>
                <a:lnTo>
                  <a:pt x="3029328" y="0"/>
                </a:lnTo>
                <a:lnTo>
                  <a:pt x="3029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557523">
            <a:off x="14866445" y="-2373079"/>
            <a:ext cx="5851709" cy="4887709"/>
          </a:xfrm>
          <a:custGeom>
            <a:avLst/>
            <a:gdLst/>
            <a:ahLst/>
            <a:cxnLst/>
            <a:rect r="r" b="b" t="t" l="l"/>
            <a:pathLst>
              <a:path h="4887709" w="5851709">
                <a:moveTo>
                  <a:pt x="0" y="0"/>
                </a:moveTo>
                <a:lnTo>
                  <a:pt x="5851709" y="0"/>
                </a:lnTo>
                <a:lnTo>
                  <a:pt x="5851709" y="4887708"/>
                </a:lnTo>
                <a:lnTo>
                  <a:pt x="0" y="4887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51447" y="-2612017"/>
            <a:ext cx="6360293" cy="6400946"/>
          </a:xfrm>
          <a:custGeom>
            <a:avLst/>
            <a:gdLst/>
            <a:ahLst/>
            <a:cxnLst/>
            <a:rect r="r" b="b" t="t" l="l"/>
            <a:pathLst>
              <a:path h="6400946" w="6360293">
                <a:moveTo>
                  <a:pt x="0" y="0"/>
                </a:moveTo>
                <a:lnTo>
                  <a:pt x="6360294" y="0"/>
                </a:lnTo>
                <a:lnTo>
                  <a:pt x="6360294" y="6400946"/>
                </a:lnTo>
                <a:lnTo>
                  <a:pt x="0" y="6400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923704" y="-75496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984358">
            <a:off x="-1054781" y="7597744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984358">
            <a:off x="16336798" y="-459340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13850" y="2304845"/>
            <a:ext cx="12878872" cy="7242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-brak pośpiechu,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-ograniczenie cukru, soli,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-aktywna niedziela z rodziną (basen, spacer, wycieczka),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-więcej zdrowej żywności,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-posiłki o stałych godzinach,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-spacery przed kolacją,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-robienie soków owocowo-warzywnych w domu,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-unikanie słodyczy,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-systematyczne posiłki,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-codzienne spacery,</a:t>
            </a:r>
          </a:p>
          <a:p>
            <a:pPr algn="l">
              <a:lnSpc>
                <a:spcPts val="2408"/>
              </a:lnSpc>
            </a:pPr>
          </a:p>
          <a:p>
            <a:pPr algn="l">
              <a:lnSpc>
                <a:spcPts val="2408"/>
              </a:lnSpc>
            </a:pPr>
            <a:r>
              <a:rPr lang="en-US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-częste wyjazdy w miejsca, gdzie jest lepsza jakość powietrza.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505808" y="-819081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13850" y="876300"/>
            <a:ext cx="12469297" cy="205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Dzięki podejmowanym działaniom w ramach promocji zdrowia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 przedszkolu, rodzice wprowadzili wiele korzystnych zmian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 swoim stylu życia i rodziny, są to: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5964" y="6818765"/>
            <a:ext cx="3029328" cy="4114800"/>
          </a:xfrm>
          <a:custGeom>
            <a:avLst/>
            <a:gdLst/>
            <a:ahLst/>
            <a:cxnLst/>
            <a:rect r="r" b="b" t="t" l="l"/>
            <a:pathLst>
              <a:path h="4114800" w="3029328">
                <a:moveTo>
                  <a:pt x="0" y="0"/>
                </a:moveTo>
                <a:lnTo>
                  <a:pt x="3029328" y="0"/>
                </a:lnTo>
                <a:lnTo>
                  <a:pt x="3029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557523">
            <a:off x="14866445" y="-2373079"/>
            <a:ext cx="5851709" cy="4887709"/>
          </a:xfrm>
          <a:custGeom>
            <a:avLst/>
            <a:gdLst/>
            <a:ahLst/>
            <a:cxnLst/>
            <a:rect r="r" b="b" t="t" l="l"/>
            <a:pathLst>
              <a:path h="4887709" w="5851709">
                <a:moveTo>
                  <a:pt x="0" y="0"/>
                </a:moveTo>
                <a:lnTo>
                  <a:pt x="5851709" y="0"/>
                </a:lnTo>
                <a:lnTo>
                  <a:pt x="5851709" y="4887708"/>
                </a:lnTo>
                <a:lnTo>
                  <a:pt x="0" y="4887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51447" y="-2612017"/>
            <a:ext cx="6360293" cy="6400946"/>
          </a:xfrm>
          <a:custGeom>
            <a:avLst/>
            <a:gdLst/>
            <a:ahLst/>
            <a:cxnLst/>
            <a:rect r="r" b="b" t="t" l="l"/>
            <a:pathLst>
              <a:path h="6400946" w="6360293">
                <a:moveTo>
                  <a:pt x="0" y="0"/>
                </a:moveTo>
                <a:lnTo>
                  <a:pt x="6360294" y="0"/>
                </a:lnTo>
                <a:lnTo>
                  <a:pt x="6360294" y="6400946"/>
                </a:lnTo>
                <a:lnTo>
                  <a:pt x="0" y="6400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923704" y="-75496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984358">
            <a:off x="-1054781" y="7597744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984358">
            <a:off x="16336798" y="-459340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05808" y="-819081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981603" y="4092207"/>
            <a:ext cx="5130904" cy="4942919"/>
          </a:xfrm>
          <a:custGeom>
            <a:avLst/>
            <a:gdLst/>
            <a:ahLst/>
            <a:cxnLst/>
            <a:rect r="r" b="b" t="t" l="l"/>
            <a:pathLst>
              <a:path h="4942919" w="5130904">
                <a:moveTo>
                  <a:pt x="0" y="0"/>
                </a:moveTo>
                <a:lnTo>
                  <a:pt x="5130904" y="0"/>
                </a:lnTo>
                <a:lnTo>
                  <a:pt x="5130904" y="4942918"/>
                </a:lnTo>
                <a:lnTo>
                  <a:pt x="0" y="4942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24398" y="4041547"/>
            <a:ext cx="5175826" cy="5044237"/>
          </a:xfrm>
          <a:custGeom>
            <a:avLst/>
            <a:gdLst/>
            <a:ahLst/>
            <a:cxnLst/>
            <a:rect r="r" b="b" t="t" l="l"/>
            <a:pathLst>
              <a:path h="5044237" w="5175826">
                <a:moveTo>
                  <a:pt x="0" y="0"/>
                </a:moveTo>
                <a:lnTo>
                  <a:pt x="5175826" y="0"/>
                </a:lnTo>
                <a:lnTo>
                  <a:pt x="5175826" y="5044237"/>
                </a:lnTo>
                <a:lnTo>
                  <a:pt x="0" y="50442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282933" y="1148610"/>
            <a:ext cx="11829574" cy="232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Dziękujemy za współpracę i zaangażowanie!</a:t>
            </a:r>
          </a:p>
          <a:p>
            <a:pPr algn="ctr">
              <a:lnSpc>
                <a:spcPts val="5320"/>
              </a:lnSpc>
            </a:pPr>
          </a:p>
          <a:p>
            <a:pPr algn="ctr">
              <a:lnSpc>
                <a:spcPts val="53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8329" y="8022595"/>
            <a:ext cx="2047670" cy="2781392"/>
          </a:xfrm>
          <a:custGeom>
            <a:avLst/>
            <a:gdLst/>
            <a:ahLst/>
            <a:cxnLst/>
            <a:rect r="r" b="b" t="t" l="l"/>
            <a:pathLst>
              <a:path h="2781392" w="2047670">
                <a:moveTo>
                  <a:pt x="0" y="0"/>
                </a:moveTo>
                <a:lnTo>
                  <a:pt x="2047670" y="0"/>
                </a:lnTo>
                <a:lnTo>
                  <a:pt x="2047670" y="2781393"/>
                </a:lnTo>
                <a:lnTo>
                  <a:pt x="0" y="2781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946511">
            <a:off x="14787691" y="-3120162"/>
            <a:ext cx="8669870" cy="7241610"/>
          </a:xfrm>
          <a:custGeom>
            <a:avLst/>
            <a:gdLst/>
            <a:ahLst/>
            <a:cxnLst/>
            <a:rect r="r" b="b" t="t" l="l"/>
            <a:pathLst>
              <a:path h="7241610" w="8669870">
                <a:moveTo>
                  <a:pt x="0" y="0"/>
                </a:moveTo>
                <a:lnTo>
                  <a:pt x="8669870" y="0"/>
                </a:lnTo>
                <a:lnTo>
                  <a:pt x="8669870" y="7241610"/>
                </a:lnTo>
                <a:lnTo>
                  <a:pt x="0" y="7241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95974" y="3185351"/>
            <a:ext cx="3726653" cy="3916298"/>
          </a:xfrm>
          <a:custGeom>
            <a:avLst/>
            <a:gdLst/>
            <a:ahLst/>
            <a:cxnLst/>
            <a:rect r="r" b="b" t="t" l="l"/>
            <a:pathLst>
              <a:path h="3916298" w="3726653">
                <a:moveTo>
                  <a:pt x="0" y="0"/>
                </a:moveTo>
                <a:lnTo>
                  <a:pt x="3726652" y="0"/>
                </a:lnTo>
                <a:lnTo>
                  <a:pt x="3726652" y="3916298"/>
                </a:lnTo>
                <a:lnTo>
                  <a:pt x="0" y="3916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15961">
            <a:off x="-1518682" y="-1980590"/>
            <a:ext cx="3726653" cy="3916298"/>
          </a:xfrm>
          <a:custGeom>
            <a:avLst/>
            <a:gdLst/>
            <a:ahLst/>
            <a:cxnLst/>
            <a:rect r="r" b="b" t="t" l="l"/>
            <a:pathLst>
              <a:path h="3916298" w="3726653">
                <a:moveTo>
                  <a:pt x="0" y="0"/>
                </a:moveTo>
                <a:lnTo>
                  <a:pt x="3726653" y="0"/>
                </a:lnTo>
                <a:lnTo>
                  <a:pt x="3726653" y="3916299"/>
                </a:lnTo>
                <a:lnTo>
                  <a:pt x="0" y="3916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40405" y="8252240"/>
            <a:ext cx="6747595" cy="5625465"/>
          </a:xfrm>
          <a:custGeom>
            <a:avLst/>
            <a:gdLst/>
            <a:ahLst/>
            <a:cxnLst/>
            <a:rect r="r" b="b" t="t" l="l"/>
            <a:pathLst>
              <a:path h="5625465" w="6747595">
                <a:moveTo>
                  <a:pt x="0" y="0"/>
                </a:moveTo>
                <a:lnTo>
                  <a:pt x="6747595" y="0"/>
                </a:lnTo>
                <a:lnTo>
                  <a:pt x="6747595" y="5625465"/>
                </a:lnTo>
                <a:lnTo>
                  <a:pt x="0" y="56254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111440"/>
            <a:ext cx="14367274" cy="714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1023" indent="-410511" lvl="1">
              <a:lnSpc>
                <a:spcPts val="6236"/>
              </a:lnSpc>
              <a:buFont typeface="Arial"/>
              <a:buChar char="•"/>
            </a:pPr>
            <a:r>
              <a:rPr lang="en-US" sz="3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Celem autoewaluacji było sprawdzenie, w jakim stopniu </a:t>
            </a:r>
            <a:r>
              <a:rPr lang="en-US" sz="3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przedszkole osiąga cele określone w polskiej koncepcji Przedszkola Promującego Zdrowie. Uzyskane w wyniku autoewaluacji dane stanowią podstawę do refleksji i planowania dalszych działań dla rozwoju PPZ oraz wyboru kolejnych problemów priorytetowych.</a:t>
            </a:r>
          </a:p>
          <a:p>
            <a:pPr algn="just" marL="821023" indent="-410511" lvl="1">
              <a:lnSpc>
                <a:spcPts val="6236"/>
              </a:lnSpc>
              <a:buFont typeface="Arial"/>
              <a:buChar char="•"/>
            </a:pPr>
            <a:r>
              <a:rPr lang="en-US" sz="3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Przeprowadzenie autoewaluacji umożliwia nam podjęcie starań </a:t>
            </a:r>
          </a:p>
          <a:p>
            <a:pPr algn="just">
              <a:lnSpc>
                <a:spcPts val="6236"/>
              </a:lnSpc>
            </a:pPr>
            <a:r>
              <a:rPr lang="en-US" sz="3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o uzyskanie Krajowego Certyfikatu Przedszkola Promującego </a:t>
            </a:r>
          </a:p>
          <a:p>
            <a:pPr algn="just">
              <a:lnSpc>
                <a:spcPts val="6236"/>
              </a:lnSpc>
            </a:pPr>
            <a:r>
              <a:rPr lang="en-US" sz="3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Zdrowie, który jest nadawany prze Ministra Edukacji Narodowej.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056702" y="8022595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512855" y="-2079840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0361" y="-1122849"/>
            <a:ext cx="3170165" cy="2971001"/>
          </a:xfrm>
          <a:custGeom>
            <a:avLst/>
            <a:gdLst/>
            <a:ahLst/>
            <a:cxnLst/>
            <a:rect r="r" b="b" t="t" l="l"/>
            <a:pathLst>
              <a:path h="2971001" w="3170165">
                <a:moveTo>
                  <a:pt x="0" y="0"/>
                </a:moveTo>
                <a:lnTo>
                  <a:pt x="3170165" y="0"/>
                </a:lnTo>
                <a:lnTo>
                  <a:pt x="3170165" y="2971001"/>
                </a:lnTo>
                <a:lnTo>
                  <a:pt x="0" y="2971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449322" y="5542301"/>
            <a:ext cx="4051818" cy="5503669"/>
          </a:xfrm>
          <a:custGeom>
            <a:avLst/>
            <a:gdLst/>
            <a:ahLst/>
            <a:cxnLst/>
            <a:rect r="r" b="b" t="t" l="l"/>
            <a:pathLst>
              <a:path h="5503669" w="4051818">
                <a:moveTo>
                  <a:pt x="4051818" y="0"/>
                </a:moveTo>
                <a:lnTo>
                  <a:pt x="0" y="0"/>
                </a:lnTo>
                <a:lnTo>
                  <a:pt x="0" y="5503669"/>
                </a:lnTo>
                <a:lnTo>
                  <a:pt x="4051818" y="5503669"/>
                </a:lnTo>
                <a:lnTo>
                  <a:pt x="40518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77782">
            <a:off x="12441366" y="6645437"/>
            <a:ext cx="5312807" cy="5583171"/>
          </a:xfrm>
          <a:custGeom>
            <a:avLst/>
            <a:gdLst/>
            <a:ahLst/>
            <a:cxnLst/>
            <a:rect r="r" b="b" t="t" l="l"/>
            <a:pathLst>
              <a:path h="5583171" w="5312807">
                <a:moveTo>
                  <a:pt x="0" y="0"/>
                </a:moveTo>
                <a:lnTo>
                  <a:pt x="5312807" y="0"/>
                </a:lnTo>
                <a:lnTo>
                  <a:pt x="5312807" y="5583171"/>
                </a:lnTo>
                <a:lnTo>
                  <a:pt x="0" y="5583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445199" y="-1513232"/>
            <a:ext cx="4088667" cy="4114800"/>
          </a:xfrm>
          <a:custGeom>
            <a:avLst/>
            <a:gdLst/>
            <a:ahLst/>
            <a:cxnLst/>
            <a:rect r="r" b="b" t="t" l="l"/>
            <a:pathLst>
              <a:path h="4114800" w="4088667">
                <a:moveTo>
                  <a:pt x="0" y="0"/>
                </a:moveTo>
                <a:lnTo>
                  <a:pt x="4088667" y="0"/>
                </a:lnTo>
                <a:lnTo>
                  <a:pt x="4088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012252" y="8118176"/>
            <a:ext cx="4081905" cy="3156434"/>
          </a:xfrm>
          <a:custGeom>
            <a:avLst/>
            <a:gdLst/>
            <a:ahLst/>
            <a:cxnLst/>
            <a:rect r="r" b="b" t="t" l="l"/>
            <a:pathLst>
              <a:path h="3156434" w="4081905">
                <a:moveTo>
                  <a:pt x="0" y="0"/>
                </a:moveTo>
                <a:lnTo>
                  <a:pt x="4081904" y="0"/>
                </a:lnTo>
                <a:lnTo>
                  <a:pt x="4081904" y="3156435"/>
                </a:lnTo>
                <a:lnTo>
                  <a:pt x="0" y="3156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05846" y="634220"/>
            <a:ext cx="14076309" cy="9062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7"/>
              </a:lnSpc>
            </a:pPr>
            <a:r>
              <a:rPr lang="en-US" sz="5062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Autoewaluacji działań w naszym przedszkolu dokonano </a:t>
            </a:r>
            <a:r>
              <a:rPr lang="en-US" sz="5062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następującymi metodami i narzędziami: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obserwacja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wywiad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rozmowa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analiza dokumentów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analiza protokołów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analiza informacji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analiza planów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analiza raportów</a:t>
            </a:r>
          </a:p>
          <a:p>
            <a:pPr algn="just" marL="883182" indent="-441591" lvl="1">
              <a:lnSpc>
                <a:spcPts val="5726"/>
              </a:lnSpc>
              <a:buFont typeface="Arial"/>
              <a:buChar char="•"/>
            </a:pPr>
            <a:r>
              <a:rPr lang="en-US" sz="40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analiza rysunku dziecka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2331158">
            <a:off x="12738872" y="5824378"/>
            <a:ext cx="6371663" cy="4587597"/>
          </a:xfrm>
          <a:custGeom>
            <a:avLst/>
            <a:gdLst/>
            <a:ahLst/>
            <a:cxnLst/>
            <a:rect r="r" b="b" t="t" l="l"/>
            <a:pathLst>
              <a:path h="4587597" w="6371663">
                <a:moveTo>
                  <a:pt x="0" y="0"/>
                </a:moveTo>
                <a:lnTo>
                  <a:pt x="6371663" y="0"/>
                </a:lnTo>
                <a:lnTo>
                  <a:pt x="6371663" y="4587597"/>
                </a:lnTo>
                <a:lnTo>
                  <a:pt x="0" y="4587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12157" y="3937988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696948">
            <a:off x="-3441741" y="-2459689"/>
            <a:ext cx="6883482" cy="5749509"/>
          </a:xfrm>
          <a:custGeom>
            <a:avLst/>
            <a:gdLst/>
            <a:ahLst/>
            <a:cxnLst/>
            <a:rect r="r" b="b" t="t" l="l"/>
            <a:pathLst>
              <a:path h="5749509" w="6883482">
                <a:moveTo>
                  <a:pt x="0" y="0"/>
                </a:moveTo>
                <a:lnTo>
                  <a:pt x="6883482" y="0"/>
                </a:lnTo>
                <a:lnTo>
                  <a:pt x="6883482" y="5749509"/>
                </a:lnTo>
                <a:lnTo>
                  <a:pt x="0" y="5749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23223" y="-2683586"/>
            <a:ext cx="3977868" cy="4114800"/>
          </a:xfrm>
          <a:custGeom>
            <a:avLst/>
            <a:gdLst/>
            <a:ahLst/>
            <a:cxnLst/>
            <a:rect r="r" b="b" t="t" l="l"/>
            <a:pathLst>
              <a:path h="4114800" w="3977868">
                <a:moveTo>
                  <a:pt x="0" y="0"/>
                </a:moveTo>
                <a:lnTo>
                  <a:pt x="3977868" y="0"/>
                </a:lnTo>
                <a:lnTo>
                  <a:pt x="39778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38483" y="-1899513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130875" y="7200900"/>
            <a:ext cx="3029328" cy="4114800"/>
          </a:xfrm>
          <a:custGeom>
            <a:avLst/>
            <a:gdLst/>
            <a:ahLst/>
            <a:cxnLst/>
            <a:rect r="r" b="b" t="t" l="l"/>
            <a:pathLst>
              <a:path h="4114800" w="3029328">
                <a:moveTo>
                  <a:pt x="3029329" y="0"/>
                </a:moveTo>
                <a:lnTo>
                  <a:pt x="0" y="0"/>
                </a:lnTo>
                <a:lnTo>
                  <a:pt x="0" y="4114800"/>
                </a:lnTo>
                <a:lnTo>
                  <a:pt x="3029329" y="4114800"/>
                </a:lnTo>
                <a:lnTo>
                  <a:pt x="302932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641060">
            <a:off x="-1683085" y="8012283"/>
            <a:ext cx="4088667" cy="4114800"/>
          </a:xfrm>
          <a:custGeom>
            <a:avLst/>
            <a:gdLst/>
            <a:ahLst/>
            <a:cxnLst/>
            <a:rect r="r" b="b" t="t" l="l"/>
            <a:pathLst>
              <a:path h="4114800" w="4088667">
                <a:moveTo>
                  <a:pt x="0" y="0"/>
                </a:moveTo>
                <a:lnTo>
                  <a:pt x="4088667" y="0"/>
                </a:lnTo>
                <a:lnTo>
                  <a:pt x="4088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22637" y="1878601"/>
            <a:ext cx="11394111" cy="709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Standard I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Wysoki poziom – stan pożądany „optymalny”: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1.Uwzględnianie promocji zdrowia w dokumentach 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oraz w pracy i życiu przedszkola.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2.Struktura dla realizacji programu przedszkola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promującego zdrowie.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3.Szkolenia, systematyczne informowanie 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dostępność informacji na temat koncepcji przedszkola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promującego zdrowie.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4.Planowanie i ewaluacja działań w zakresie promocji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zdrowia oraz ich dokumentowanie.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743962" y="-626186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130875" y="3086100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322637" y="215041"/>
            <a:ext cx="15383608" cy="958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Podsumowanie wyników autoewaluacji.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04432" y="-3397164"/>
            <a:ext cx="7629058" cy="7729440"/>
          </a:xfrm>
          <a:custGeom>
            <a:avLst/>
            <a:gdLst/>
            <a:ahLst/>
            <a:cxnLst/>
            <a:rect r="r" b="b" t="t" l="l"/>
            <a:pathLst>
              <a:path h="7729440" w="7629058">
                <a:moveTo>
                  <a:pt x="0" y="0"/>
                </a:moveTo>
                <a:lnTo>
                  <a:pt x="7629057" y="0"/>
                </a:lnTo>
                <a:lnTo>
                  <a:pt x="7629057" y="7729439"/>
                </a:lnTo>
                <a:lnTo>
                  <a:pt x="0" y="77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37402" y="7606597"/>
            <a:ext cx="4399722" cy="4114800"/>
          </a:xfrm>
          <a:custGeom>
            <a:avLst/>
            <a:gdLst/>
            <a:ahLst/>
            <a:cxnLst/>
            <a:rect r="r" b="b" t="t" l="l"/>
            <a:pathLst>
              <a:path h="4114800" w="4399722">
                <a:moveTo>
                  <a:pt x="0" y="0"/>
                </a:moveTo>
                <a:lnTo>
                  <a:pt x="4399722" y="0"/>
                </a:lnTo>
                <a:lnTo>
                  <a:pt x="43997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020815">
            <a:off x="-276924" y="7935682"/>
            <a:ext cx="4112519" cy="4114800"/>
          </a:xfrm>
          <a:custGeom>
            <a:avLst/>
            <a:gdLst/>
            <a:ahLst/>
            <a:cxnLst/>
            <a:rect r="r" b="b" t="t" l="l"/>
            <a:pathLst>
              <a:path h="4114800" w="4112519">
                <a:moveTo>
                  <a:pt x="0" y="0"/>
                </a:moveTo>
                <a:lnTo>
                  <a:pt x="4112519" y="0"/>
                </a:lnTo>
                <a:lnTo>
                  <a:pt x="41125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514547" y="-2279676"/>
            <a:ext cx="3915542" cy="4114800"/>
          </a:xfrm>
          <a:custGeom>
            <a:avLst/>
            <a:gdLst/>
            <a:ahLst/>
            <a:cxnLst/>
            <a:rect r="r" b="b" t="t" l="l"/>
            <a:pathLst>
              <a:path h="4114800" w="3915542">
                <a:moveTo>
                  <a:pt x="0" y="0"/>
                </a:moveTo>
                <a:lnTo>
                  <a:pt x="3915542" y="0"/>
                </a:lnTo>
                <a:lnTo>
                  <a:pt x="39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79336" y="255356"/>
            <a:ext cx="15203040" cy="973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Standard II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Wysoki poziom – stan pożądany „optymalny”: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1.Klimat społeczny przedszkola.</a:t>
            </a:r>
          </a:p>
          <a:p>
            <a:pPr algn="just">
              <a:lnSpc>
                <a:spcPts val="3500"/>
              </a:lnSpc>
            </a:pPr>
          </a:p>
          <a:p>
            <a:pPr algn="ctr">
              <a:lnSpc>
                <a:spcPts val="3500"/>
              </a:lnSpc>
            </a:pPr>
            <a:r>
              <a:rPr lang="en-US" sz="35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Standard III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Wysoki poziom – stan pożądany „optymalny”: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1.Program edukacji zdrowotnej w przedszkolu i jego realizacja.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2.Umożliwianie dzieciom praktykowania prozdrowotnych zachowań związanych z żywieniem.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Umożliwianie dzieciom praktykowania zachowań związanych z dbałością </a:t>
            </a: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ciało i umysł.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Działania dla zwiększenia aktywności fizycznej.</a:t>
            </a:r>
          </a:p>
          <a:p>
            <a:pPr algn="just">
              <a:lnSpc>
                <a:spcPts val="3500"/>
              </a:lnSpc>
            </a:pP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5.Umożliwianie dzieciom praktykowania zachowań zwiększających </a:t>
            </a: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ich bezpieczeństwo.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759962" y="-401515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84244">
            <a:off x="7633049" y="7044005"/>
            <a:ext cx="7355224" cy="7982140"/>
          </a:xfrm>
          <a:custGeom>
            <a:avLst/>
            <a:gdLst/>
            <a:ahLst/>
            <a:cxnLst/>
            <a:rect r="r" b="b" t="t" l="l"/>
            <a:pathLst>
              <a:path h="7982140" w="7355224">
                <a:moveTo>
                  <a:pt x="0" y="0"/>
                </a:moveTo>
                <a:lnTo>
                  <a:pt x="7355225" y="0"/>
                </a:lnTo>
                <a:lnTo>
                  <a:pt x="7355225" y="7982140"/>
                </a:lnTo>
                <a:lnTo>
                  <a:pt x="0" y="7982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90764" y="-677008"/>
            <a:ext cx="5275248" cy="4114800"/>
          </a:xfrm>
          <a:custGeom>
            <a:avLst/>
            <a:gdLst/>
            <a:ahLst/>
            <a:cxnLst/>
            <a:rect r="r" b="b" t="t" l="l"/>
            <a:pathLst>
              <a:path h="4114800" w="5275248">
                <a:moveTo>
                  <a:pt x="0" y="0"/>
                </a:moveTo>
                <a:lnTo>
                  <a:pt x="5275248" y="0"/>
                </a:lnTo>
                <a:lnTo>
                  <a:pt x="5275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72458" y="-360094"/>
            <a:ext cx="3915542" cy="4114800"/>
          </a:xfrm>
          <a:custGeom>
            <a:avLst/>
            <a:gdLst/>
            <a:ahLst/>
            <a:cxnLst/>
            <a:rect r="r" b="b" t="t" l="l"/>
            <a:pathLst>
              <a:path h="4114800" w="3915542">
                <a:moveTo>
                  <a:pt x="0" y="0"/>
                </a:moveTo>
                <a:lnTo>
                  <a:pt x="3915542" y="0"/>
                </a:lnTo>
                <a:lnTo>
                  <a:pt x="39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75222" y="7200900"/>
            <a:ext cx="3915542" cy="4114800"/>
          </a:xfrm>
          <a:custGeom>
            <a:avLst/>
            <a:gdLst/>
            <a:ahLst/>
            <a:cxnLst/>
            <a:rect r="r" b="b" t="t" l="l"/>
            <a:pathLst>
              <a:path h="4114800" w="3915542">
                <a:moveTo>
                  <a:pt x="0" y="0"/>
                </a:moveTo>
                <a:lnTo>
                  <a:pt x="3915542" y="0"/>
                </a:lnTo>
                <a:lnTo>
                  <a:pt x="39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02053" y="2697681"/>
            <a:ext cx="11270405" cy="523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priorytetowy wybrany na podstawie wyników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autoewaluacji w Standardzie III:</a:t>
            </a:r>
          </a:p>
          <a:p>
            <a:pPr algn="just">
              <a:lnSpc>
                <a:spcPts val="3699"/>
              </a:lnSpc>
            </a:pPr>
          </a:p>
          <a:p>
            <a:pPr algn="l">
              <a:lnSpc>
                <a:spcPts val="3699"/>
              </a:lnSpc>
            </a:pPr>
            <a:r>
              <a:rPr lang="en-US" sz="36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Zbyt mała aktywność fizyczna i mała ilość czasu spędzanego na świeżym powietrzu- niewystarczające zachęcanie dzieci i ich rodziców do pokonywania drogi </a:t>
            </a:r>
          </a:p>
          <a:p>
            <a:pPr algn="l">
              <a:lnSpc>
                <a:spcPts val="3699"/>
              </a:lnSpc>
            </a:pPr>
            <a:r>
              <a:rPr lang="en-US" sz="36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 i z przedszkola pieszo, na rowerze lub hulajnodze wtedy, gdy jest to możliwe</a:t>
            </a: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(punkt 4, podpunkt d).</a:t>
            </a:r>
          </a:p>
          <a:p>
            <a:pPr algn="just">
              <a:lnSpc>
                <a:spcPts val="4059"/>
              </a:lnSpc>
            </a:pPr>
          </a:p>
          <a:p>
            <a:pPr algn="just">
              <a:lnSpc>
                <a:spcPts val="405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8170661">
            <a:off x="-556382" y="8545580"/>
            <a:ext cx="3170165" cy="2971001"/>
          </a:xfrm>
          <a:custGeom>
            <a:avLst/>
            <a:gdLst/>
            <a:ahLst/>
            <a:cxnLst/>
            <a:rect r="r" b="b" t="t" l="l"/>
            <a:pathLst>
              <a:path h="2971001" w="3170165">
                <a:moveTo>
                  <a:pt x="0" y="0"/>
                </a:moveTo>
                <a:lnTo>
                  <a:pt x="3170164" y="0"/>
                </a:lnTo>
                <a:lnTo>
                  <a:pt x="3170164" y="2971001"/>
                </a:lnTo>
                <a:lnTo>
                  <a:pt x="0" y="2971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100000">
            <a:off x="309411" y="-1145439"/>
            <a:ext cx="3029328" cy="4114800"/>
          </a:xfrm>
          <a:custGeom>
            <a:avLst/>
            <a:gdLst/>
            <a:ahLst/>
            <a:cxnLst/>
            <a:rect r="r" b="b" t="t" l="l"/>
            <a:pathLst>
              <a:path h="4114800" w="3029328">
                <a:moveTo>
                  <a:pt x="0" y="0"/>
                </a:moveTo>
                <a:lnTo>
                  <a:pt x="3029328" y="0"/>
                </a:lnTo>
                <a:lnTo>
                  <a:pt x="3029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36423" y="6536891"/>
            <a:ext cx="7559470" cy="5442818"/>
          </a:xfrm>
          <a:custGeom>
            <a:avLst/>
            <a:gdLst/>
            <a:ahLst/>
            <a:cxnLst/>
            <a:rect r="r" b="b" t="t" l="l"/>
            <a:pathLst>
              <a:path h="5442818" w="7559470">
                <a:moveTo>
                  <a:pt x="0" y="0"/>
                </a:moveTo>
                <a:lnTo>
                  <a:pt x="7559470" y="0"/>
                </a:lnTo>
                <a:lnTo>
                  <a:pt x="7559470" y="5442818"/>
                </a:lnTo>
                <a:lnTo>
                  <a:pt x="0" y="5442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06175" y="7200900"/>
            <a:ext cx="5770107" cy="4114800"/>
          </a:xfrm>
          <a:custGeom>
            <a:avLst/>
            <a:gdLst/>
            <a:ahLst/>
            <a:cxnLst/>
            <a:rect r="r" b="b" t="t" l="l"/>
            <a:pathLst>
              <a:path h="4114800" w="5770107">
                <a:moveTo>
                  <a:pt x="0" y="0"/>
                </a:moveTo>
                <a:lnTo>
                  <a:pt x="5770108" y="0"/>
                </a:lnTo>
                <a:lnTo>
                  <a:pt x="5770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329617">
            <a:off x="-2185347" y="17141"/>
            <a:ext cx="3790402" cy="3093825"/>
          </a:xfrm>
          <a:custGeom>
            <a:avLst/>
            <a:gdLst/>
            <a:ahLst/>
            <a:cxnLst/>
            <a:rect r="r" b="b" t="t" l="l"/>
            <a:pathLst>
              <a:path h="3093825" w="3790402">
                <a:moveTo>
                  <a:pt x="0" y="0"/>
                </a:moveTo>
                <a:lnTo>
                  <a:pt x="3790402" y="0"/>
                </a:lnTo>
                <a:lnTo>
                  <a:pt x="3790402" y="3093825"/>
                </a:lnTo>
                <a:lnTo>
                  <a:pt x="0" y="309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30229" y="7467982"/>
            <a:ext cx="3915542" cy="4114800"/>
          </a:xfrm>
          <a:custGeom>
            <a:avLst/>
            <a:gdLst/>
            <a:ahLst/>
            <a:cxnLst/>
            <a:rect r="r" b="b" t="t" l="l"/>
            <a:pathLst>
              <a:path h="4114800" w="3915542">
                <a:moveTo>
                  <a:pt x="0" y="0"/>
                </a:moveTo>
                <a:lnTo>
                  <a:pt x="3915542" y="0"/>
                </a:lnTo>
                <a:lnTo>
                  <a:pt x="39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2348" y="8770050"/>
            <a:ext cx="6747595" cy="5625465"/>
          </a:xfrm>
          <a:custGeom>
            <a:avLst/>
            <a:gdLst/>
            <a:ahLst/>
            <a:cxnLst/>
            <a:rect r="r" b="b" t="t" l="l"/>
            <a:pathLst>
              <a:path h="5625465" w="6747595">
                <a:moveTo>
                  <a:pt x="0" y="0"/>
                </a:moveTo>
                <a:lnTo>
                  <a:pt x="6747596" y="0"/>
                </a:lnTo>
                <a:lnTo>
                  <a:pt x="6747596" y="5625465"/>
                </a:lnTo>
                <a:lnTo>
                  <a:pt x="0" y="56254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100000">
            <a:off x="14815565" y="-1632869"/>
            <a:ext cx="3029328" cy="4114800"/>
          </a:xfrm>
          <a:custGeom>
            <a:avLst/>
            <a:gdLst/>
            <a:ahLst/>
            <a:cxnLst/>
            <a:rect r="r" b="b" t="t" l="l"/>
            <a:pathLst>
              <a:path h="4114800" w="3029328">
                <a:moveTo>
                  <a:pt x="0" y="0"/>
                </a:moveTo>
                <a:lnTo>
                  <a:pt x="3029328" y="0"/>
                </a:lnTo>
                <a:lnTo>
                  <a:pt x="3029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52184" y="831280"/>
            <a:ext cx="15907116" cy="793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Standard IV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Wysoki poziom – stan pożądany „optymalny”: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1.Rozwijanie kompetencji pracowników do dbałości o zdrowie i prowadzenia edukacji zdrowotnej dzieci.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2.Pomoc rodzicom dzieci w rozwijaniu kompetencji do dbałości o zdrowie 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do wychowania swego dziecka.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priorytetowy wybrany na podstawie wyników autoewaluacji 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Standardzie IV: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Zbyt mała oferta zajęć/warsztatów dla rodziców dotyczących zdrowia oraz niska frekwencja rodziców</a:t>
            </a:r>
            <a:r>
              <a:rPr lang="en-US" sz="36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(punkt 2, podpunkt a).</a:t>
            </a:r>
          </a:p>
          <a:p>
            <a:pPr algn="just">
              <a:lnSpc>
                <a:spcPts val="364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-2635469" y="5944788"/>
            <a:ext cx="3915542" cy="4114800"/>
          </a:xfrm>
          <a:custGeom>
            <a:avLst/>
            <a:gdLst/>
            <a:ahLst/>
            <a:cxnLst/>
            <a:rect r="r" b="b" t="t" l="l"/>
            <a:pathLst>
              <a:path h="4114800" w="3915542">
                <a:moveTo>
                  <a:pt x="0" y="0"/>
                </a:moveTo>
                <a:lnTo>
                  <a:pt x="3915542" y="0"/>
                </a:lnTo>
                <a:lnTo>
                  <a:pt x="39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971192" y="-1226120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530771" y="8002188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301246">
            <a:off x="-4019683" y="2833339"/>
            <a:ext cx="7629058" cy="7729440"/>
          </a:xfrm>
          <a:custGeom>
            <a:avLst/>
            <a:gdLst/>
            <a:ahLst/>
            <a:cxnLst/>
            <a:rect r="r" b="b" t="t" l="l"/>
            <a:pathLst>
              <a:path h="7729440" w="7629058">
                <a:moveTo>
                  <a:pt x="0" y="0"/>
                </a:moveTo>
                <a:lnTo>
                  <a:pt x="7629058" y="0"/>
                </a:lnTo>
                <a:lnTo>
                  <a:pt x="7629058" y="7729439"/>
                </a:lnTo>
                <a:lnTo>
                  <a:pt x="0" y="77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21908" y="7606597"/>
            <a:ext cx="4088667" cy="4114800"/>
          </a:xfrm>
          <a:custGeom>
            <a:avLst/>
            <a:gdLst/>
            <a:ahLst/>
            <a:cxnLst/>
            <a:rect r="r" b="b" t="t" l="l"/>
            <a:pathLst>
              <a:path h="4114800" w="4088667">
                <a:moveTo>
                  <a:pt x="0" y="0"/>
                </a:moveTo>
                <a:lnTo>
                  <a:pt x="4088666" y="0"/>
                </a:lnTo>
                <a:lnTo>
                  <a:pt x="4088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26985" y="-1187023"/>
            <a:ext cx="4081905" cy="3156434"/>
          </a:xfrm>
          <a:custGeom>
            <a:avLst/>
            <a:gdLst/>
            <a:ahLst/>
            <a:cxnLst/>
            <a:rect r="r" b="b" t="t" l="l"/>
            <a:pathLst>
              <a:path h="3156434" w="4081905">
                <a:moveTo>
                  <a:pt x="0" y="0"/>
                </a:moveTo>
                <a:lnTo>
                  <a:pt x="4081904" y="0"/>
                </a:lnTo>
                <a:lnTo>
                  <a:pt x="4081904" y="3156434"/>
                </a:lnTo>
                <a:lnTo>
                  <a:pt x="0" y="3156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964433">
            <a:off x="13834744" y="8798960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6" y="0"/>
                </a:lnTo>
                <a:lnTo>
                  <a:pt x="3424556" y="2976080"/>
                </a:lnTo>
                <a:lnTo>
                  <a:pt x="0" y="297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964433">
            <a:off x="15923940" y="2673425"/>
            <a:ext cx="3424556" cy="2976080"/>
          </a:xfrm>
          <a:custGeom>
            <a:avLst/>
            <a:gdLst/>
            <a:ahLst/>
            <a:cxnLst/>
            <a:rect r="r" b="b" t="t" l="l"/>
            <a:pathLst>
              <a:path h="2976080" w="3424556">
                <a:moveTo>
                  <a:pt x="0" y="0"/>
                </a:moveTo>
                <a:lnTo>
                  <a:pt x="3424557" y="0"/>
                </a:lnTo>
                <a:lnTo>
                  <a:pt x="3424557" y="2976081"/>
                </a:lnTo>
                <a:lnTo>
                  <a:pt x="0" y="29760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2119" y="204787"/>
            <a:ext cx="13683762" cy="9428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analizy ankiet wynika, że rodzice bardzo dobrze czują się </a:t>
            </a: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przebywając w przedszkolu swojego dziecka.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Według rodziców:</a:t>
            </a:r>
          </a:p>
          <a:p>
            <a:pPr algn="just">
              <a:lnSpc>
                <a:spcPts val="3699"/>
              </a:lnSpc>
            </a:pP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 przedszkolu panuje życzliwa atmosfera,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-przyjazne, indywidualne podejście do dzieci i rodziców,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-zadowolenie dziecka z pobytu w przedszkolu,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-dobry kontakt z nauczycielami i pracownikami przedszkola,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-osoby pracujące w przedszkolu są zawsze uśmiechnięte, miłe 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pomocne,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-zawsze jest czysto, panuje ład i porządek,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-dobra lokalizacja- dużo zieleni,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-piękne kolorowe dekoracje,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-duże, wszechstronne sale,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-duży plac zabaw,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-piękny ogród,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-prace dzieci są rozwieszone na tablicach w szatniach,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-wszelkie informacje są rozwieszone na tablicy ogłoszeń,</a:t>
            </a:r>
          </a:p>
          <a:p>
            <a:pPr algn="just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-urozmaicony, bogaty i zdrowy jadłospis.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-4527512" y="3755039"/>
            <a:ext cx="7595303" cy="5468618"/>
          </a:xfrm>
          <a:custGeom>
            <a:avLst/>
            <a:gdLst/>
            <a:ahLst/>
            <a:cxnLst/>
            <a:rect r="r" b="b" t="t" l="l"/>
            <a:pathLst>
              <a:path h="5468618" w="7595303">
                <a:moveTo>
                  <a:pt x="0" y="0"/>
                </a:moveTo>
                <a:lnTo>
                  <a:pt x="7595303" y="0"/>
                </a:lnTo>
                <a:lnTo>
                  <a:pt x="7595303" y="5468619"/>
                </a:lnTo>
                <a:lnTo>
                  <a:pt x="0" y="54686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80577" y="7200900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99861" y="-1636154"/>
            <a:ext cx="4399722" cy="4114800"/>
          </a:xfrm>
          <a:custGeom>
            <a:avLst/>
            <a:gdLst/>
            <a:ahLst/>
            <a:cxnLst/>
            <a:rect r="r" b="b" t="t" l="l"/>
            <a:pathLst>
              <a:path h="4114800" w="4399722">
                <a:moveTo>
                  <a:pt x="0" y="0"/>
                </a:moveTo>
                <a:lnTo>
                  <a:pt x="4399722" y="0"/>
                </a:lnTo>
                <a:lnTo>
                  <a:pt x="43997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08425" y="8759570"/>
            <a:ext cx="4399722" cy="4114800"/>
          </a:xfrm>
          <a:custGeom>
            <a:avLst/>
            <a:gdLst/>
            <a:ahLst/>
            <a:cxnLst/>
            <a:rect r="r" b="b" t="t" l="l"/>
            <a:pathLst>
              <a:path h="4114800" w="4399722">
                <a:moveTo>
                  <a:pt x="0" y="0"/>
                </a:moveTo>
                <a:lnTo>
                  <a:pt x="4399722" y="0"/>
                </a:lnTo>
                <a:lnTo>
                  <a:pt x="43997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8434070"/>
            <a:ext cx="2381580" cy="2382900"/>
          </a:xfrm>
          <a:custGeom>
            <a:avLst/>
            <a:gdLst/>
            <a:ahLst/>
            <a:cxnLst/>
            <a:rect r="r" b="b" t="t" l="l"/>
            <a:pathLst>
              <a:path h="2382900" w="2381580">
                <a:moveTo>
                  <a:pt x="2381580" y="0"/>
                </a:moveTo>
                <a:lnTo>
                  <a:pt x="0" y="0"/>
                </a:lnTo>
                <a:lnTo>
                  <a:pt x="0" y="2382900"/>
                </a:lnTo>
                <a:lnTo>
                  <a:pt x="2381580" y="2382900"/>
                </a:lnTo>
                <a:lnTo>
                  <a:pt x="23815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34488" y="-3146819"/>
            <a:ext cx="6747595" cy="5625465"/>
          </a:xfrm>
          <a:custGeom>
            <a:avLst/>
            <a:gdLst/>
            <a:ahLst/>
            <a:cxnLst/>
            <a:rect r="r" b="b" t="t" l="l"/>
            <a:pathLst>
              <a:path h="5625465" w="6747595">
                <a:moveTo>
                  <a:pt x="0" y="0"/>
                </a:moveTo>
                <a:lnTo>
                  <a:pt x="6747595" y="0"/>
                </a:lnTo>
                <a:lnTo>
                  <a:pt x="6747595" y="5625465"/>
                </a:lnTo>
                <a:lnTo>
                  <a:pt x="0" y="56254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254640" y="-1851173"/>
            <a:ext cx="5767814" cy="4114800"/>
          </a:xfrm>
          <a:custGeom>
            <a:avLst/>
            <a:gdLst/>
            <a:ahLst/>
            <a:cxnLst/>
            <a:rect r="r" b="b" t="t" l="l"/>
            <a:pathLst>
              <a:path h="4114800" w="5767814">
                <a:moveTo>
                  <a:pt x="0" y="0"/>
                </a:moveTo>
                <a:lnTo>
                  <a:pt x="5767814" y="0"/>
                </a:lnTo>
                <a:lnTo>
                  <a:pt x="57678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50515" y="-597137"/>
            <a:ext cx="3915542" cy="4114800"/>
          </a:xfrm>
          <a:custGeom>
            <a:avLst/>
            <a:gdLst/>
            <a:ahLst/>
            <a:cxnLst/>
            <a:rect r="r" b="b" t="t" l="l"/>
            <a:pathLst>
              <a:path h="4114800" w="3915542">
                <a:moveTo>
                  <a:pt x="0" y="0"/>
                </a:moveTo>
                <a:lnTo>
                  <a:pt x="3915542" y="0"/>
                </a:lnTo>
                <a:lnTo>
                  <a:pt x="39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81580" y="225277"/>
            <a:ext cx="13830010" cy="1124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7"/>
              </a:lnSpc>
            </a:pPr>
            <a:r>
              <a:rPr lang="en-US" sz="303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Z analizy rysunków i rozmów przeprowadzonych z</a:t>
            </a:r>
          </a:p>
          <a:p>
            <a:pPr algn="just">
              <a:lnSpc>
                <a:spcPts val="2787"/>
              </a:lnSpc>
            </a:pPr>
            <a:r>
              <a:rPr lang="en-US" sz="303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dziećmi, wynika, że dzieci lubią chodzić do przedszkola.</a:t>
            </a:r>
          </a:p>
          <a:p>
            <a:pPr algn="just">
              <a:lnSpc>
                <a:spcPts val="2613"/>
              </a:lnSpc>
            </a:pP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1.Samopoczucie i atmosfera w przedszkolu.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-wypowiedzi dzieci: “Lubię przedszkole za to, że mogę się tu bawić, czuje się tu bardzo dobrze.”</a:t>
            </a: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2.Osoby dorosłe i relacje z nimi.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-wypowiedzi dzieci:” Lubię wszystkie panie i pana od religii.”</a:t>
            </a:r>
          </a:p>
          <a:p>
            <a:pPr algn="just">
              <a:lnSpc>
                <a:spcPts val="2613"/>
              </a:lnSpc>
            </a:pP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3.Dzieci i relacje między nimi.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-wypowiedzi dzieci: “Lubię zabawy z koleżankami i kolegami.”</a:t>
            </a:r>
          </a:p>
          <a:p>
            <a:pPr algn="just">
              <a:lnSpc>
                <a:spcPts val="2613"/>
              </a:lnSpc>
            </a:pP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4.Rzeczy.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-wypowiedzi dzieci:” Lubię przedszkole za dużo zabwek, klocki lego, klocki mini wafle, domek dla lalek, gry planszowe, puzzle i plac zabaw.”</a:t>
            </a:r>
          </a:p>
          <a:p>
            <a:pPr algn="just">
              <a:lnSpc>
                <a:spcPts val="2613"/>
              </a:lnSpc>
            </a:pP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5.Aktywność.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-wypowiedzi dzieci:” Lubię przedszkole za ciekawe zajęcia, codzienne czytanie bajek, pracę w ksiązkach oraz rysowanie, wycinanie. Lubię chodzić na plac zabaw i jeździć 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basen.”</a:t>
            </a:r>
          </a:p>
          <a:p>
            <a:pPr algn="just">
              <a:lnSpc>
                <a:spcPts val="2613"/>
              </a:lnSpc>
            </a:pP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6.Jedzenie i picie.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-wypowiedzi dzieci:</a:t>
            </a:r>
          </a:p>
          <a:p>
            <a:pPr algn="just">
              <a:lnSpc>
                <a:spcPts val="2613"/>
              </a:lnSpc>
            </a:pP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Pomieszczenia, wyposażenie i teren przedszkola.</a:t>
            </a:r>
          </a:p>
          <a:p>
            <a:pPr algn="just">
              <a:lnSpc>
                <a:spcPts val="2613"/>
              </a:lnSpc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-wypowiedzi dzieci:” Lubię przedszkole za duży plac zabaw i fajne kolorowe sale.”</a:t>
            </a:r>
          </a:p>
          <a:p>
            <a:pPr algn="just">
              <a:lnSpc>
                <a:spcPts val="2613"/>
              </a:lnSpc>
            </a:pPr>
          </a:p>
          <a:p>
            <a:pPr algn="just">
              <a:lnSpc>
                <a:spcPts val="2613"/>
              </a:lnSpc>
            </a:pPr>
            <a:r>
              <a:rPr lang="en-US" sz="284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Inne:</a:t>
            </a:r>
          </a:p>
          <a:p>
            <a:pPr algn="just" marL="613348" indent="-306674" lvl="1">
              <a:lnSpc>
                <a:spcPts val="2613"/>
              </a:lnSpc>
              <a:buFont typeface="Arial"/>
              <a:buChar char="•"/>
            </a:pPr>
            <a:r>
              <a:rPr lang="en-US" sz="2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wypowiedzi dzieci:”Lubię dzień dziecka i lody.”</a:t>
            </a:r>
          </a:p>
          <a:p>
            <a:pPr algn="just">
              <a:lnSpc>
                <a:spcPts val="3314"/>
              </a:lnSpc>
            </a:pPr>
          </a:p>
          <a:p>
            <a:pPr algn="just">
              <a:lnSpc>
                <a:spcPts val="3314"/>
              </a:lnSpc>
            </a:pPr>
          </a:p>
          <a:p>
            <a:pPr algn="just">
              <a:lnSpc>
                <a:spcPts val="3503"/>
              </a:lnSpc>
            </a:pPr>
          </a:p>
          <a:p>
            <a:pPr algn="just">
              <a:lnSpc>
                <a:spcPts val="3503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-2541042">
            <a:off x="14401800" y="6702170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333420" y="-1636154"/>
            <a:ext cx="5715000" cy="4114800"/>
          </a:xfrm>
          <a:custGeom>
            <a:avLst/>
            <a:gdLst/>
            <a:ahLst/>
            <a:cxnLst/>
            <a:rect r="r" b="b" t="t" l="l"/>
            <a:pathLst>
              <a:path h="4114800" w="5715000">
                <a:moveTo>
                  <a:pt x="0" y="0"/>
                </a:moveTo>
                <a:lnTo>
                  <a:pt x="5715000" y="0"/>
                </a:lnTo>
                <a:lnTo>
                  <a:pt x="571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DAGVhLT3Ois</dc:identifier>
  <dcterms:modified xsi:type="dcterms:W3CDTF">2011-08-01T06:04:30Z</dcterms:modified>
  <cp:revision>1</cp:revision>
  <dc:title>PREZENTACJA WYNIKÓW AUTOEWALUACJI DZIAŁAŃ Z PROMOCJI ZDROWIA W PRZEDSZKOLU NR 4 W STALOWEJ WOLI</dc:title>
</cp:coreProperties>
</file>